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Crimson Roman" charset="1" panose="02030503060406020304"/>
      <p:regular r:id="rId11"/>
    </p:embeddedFont>
    <p:embeddedFont>
      <p:font typeface="Roboto" charset="1" panose="02000000000000000000"/>
      <p:regular r:id="rId12"/>
    </p:embeddedFont>
    <p:embeddedFont>
      <p:font typeface="Roboto Italics" charset="1" panose="020000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9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10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1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191380" y="1864309"/>
            <a:ext cx="11905240" cy="6558382"/>
            <a:chOff x="0" y="0"/>
            <a:chExt cx="15873653" cy="8744509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72813"/>
              <a:ext cx="15873653" cy="75962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925"/>
                </a:lnSpc>
              </a:pPr>
              <a:r>
                <a:rPr lang="en-US" sz="13925">
                  <a:solidFill>
                    <a:srgbClr val="D49E26"/>
                  </a:solidFill>
                  <a:latin typeface="Crimson Roman"/>
                  <a:ea typeface="Crimson Roman"/>
                  <a:cs typeface="Crimson Roman"/>
                  <a:sym typeface="Crimson Roman"/>
                </a:rPr>
                <a:t>«Соціальний проєкт: Молодь за здоров'я</a:t>
              </a:r>
              <a:r>
                <a:rPr lang="en-US" sz="13925">
                  <a:solidFill>
                    <a:srgbClr val="D49E26"/>
                  </a:solidFill>
                  <a:latin typeface="Crimson Roman"/>
                  <a:ea typeface="Crimson Roman"/>
                  <a:cs typeface="Crimson Roman"/>
                  <a:sym typeface="Crimson Roman"/>
                </a:rPr>
                <a:t>»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8115859"/>
              <a:ext cx="15873653" cy="6286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000" spc="89">
                  <a:solidFill>
                    <a:srgbClr val="665D5A"/>
                  </a:solidFill>
                  <a:latin typeface="Roboto"/>
                  <a:ea typeface="Roboto"/>
                  <a:cs typeface="Roboto"/>
                  <a:sym typeface="Roboto"/>
                </a:rPr>
                <a:t>Автор: Гурська Вікторія 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5400000">
            <a:off x="13337941" y="5086872"/>
            <a:ext cx="7284632" cy="5946909"/>
          </a:xfrm>
          <a:custGeom>
            <a:avLst/>
            <a:gdLst/>
            <a:ahLst/>
            <a:cxnLst/>
            <a:rect r="r" b="b" t="t" l="l"/>
            <a:pathLst>
              <a:path h="5946909" w="7284632">
                <a:moveTo>
                  <a:pt x="0" y="0"/>
                </a:moveTo>
                <a:lnTo>
                  <a:pt x="7284632" y="0"/>
                </a:lnTo>
                <a:lnTo>
                  <a:pt x="7284632" y="5946909"/>
                </a:lnTo>
                <a:lnTo>
                  <a:pt x="0" y="59469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-2966719" y="-1029396"/>
            <a:ext cx="8536036" cy="6968510"/>
          </a:xfrm>
          <a:custGeom>
            <a:avLst/>
            <a:gdLst/>
            <a:ahLst/>
            <a:cxnLst/>
            <a:rect r="r" b="b" t="t" l="l"/>
            <a:pathLst>
              <a:path h="6968510" w="8536036">
                <a:moveTo>
                  <a:pt x="0" y="0"/>
                </a:moveTo>
                <a:lnTo>
                  <a:pt x="8536037" y="0"/>
                </a:lnTo>
                <a:lnTo>
                  <a:pt x="8536037" y="6968510"/>
                </a:lnTo>
                <a:lnTo>
                  <a:pt x="0" y="69685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6495484">
            <a:off x="-1952676" y="5701556"/>
            <a:ext cx="7358179" cy="1913126"/>
          </a:xfrm>
          <a:custGeom>
            <a:avLst/>
            <a:gdLst/>
            <a:ahLst/>
            <a:cxnLst/>
            <a:rect r="r" b="b" t="t" l="l"/>
            <a:pathLst>
              <a:path h="1913126" w="7358179">
                <a:moveTo>
                  <a:pt x="0" y="0"/>
                </a:moveTo>
                <a:lnTo>
                  <a:pt x="7358178" y="0"/>
                </a:lnTo>
                <a:lnTo>
                  <a:pt x="7358178" y="1913127"/>
                </a:lnTo>
                <a:lnTo>
                  <a:pt x="0" y="19131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4700908">
            <a:off x="13301167" y="2610905"/>
            <a:ext cx="7358179" cy="1913126"/>
          </a:xfrm>
          <a:custGeom>
            <a:avLst/>
            <a:gdLst/>
            <a:ahLst/>
            <a:cxnLst/>
            <a:rect r="r" b="b" t="t" l="l"/>
            <a:pathLst>
              <a:path h="1913126" w="7358179">
                <a:moveTo>
                  <a:pt x="0" y="0"/>
                </a:moveTo>
                <a:lnTo>
                  <a:pt x="7358179" y="0"/>
                </a:lnTo>
                <a:lnTo>
                  <a:pt x="7358179" y="1913126"/>
                </a:lnTo>
                <a:lnTo>
                  <a:pt x="0" y="19131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-537120" y="763963"/>
            <a:ext cx="15575023" cy="2095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19"/>
              </a:lnSpc>
            </a:pPr>
            <a:r>
              <a:rPr lang="en-US" sz="4599" i="true" spc="137">
                <a:solidFill>
                  <a:srgbClr val="665D5A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Мета проєкту : Популяризація здорового способу життя серед молоді, через інтерактивні активності,освіту та спільні ініціативи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-10800000">
            <a:off x="13518549" y="-2545138"/>
            <a:ext cx="6235304" cy="5090276"/>
          </a:xfrm>
          <a:custGeom>
            <a:avLst/>
            <a:gdLst/>
            <a:ahLst/>
            <a:cxnLst/>
            <a:rect r="r" b="b" t="t" l="l"/>
            <a:pathLst>
              <a:path h="5090276" w="6235304">
                <a:moveTo>
                  <a:pt x="0" y="0"/>
                </a:moveTo>
                <a:lnTo>
                  <a:pt x="6235305" y="0"/>
                </a:lnTo>
                <a:lnTo>
                  <a:pt x="6235305" y="5090276"/>
                </a:lnTo>
                <a:lnTo>
                  <a:pt x="0" y="50902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4700908">
            <a:off x="13422610" y="-494605"/>
            <a:ext cx="7358179" cy="1913126"/>
          </a:xfrm>
          <a:custGeom>
            <a:avLst/>
            <a:gdLst/>
            <a:ahLst/>
            <a:cxnLst/>
            <a:rect r="r" b="b" t="t" l="l"/>
            <a:pathLst>
              <a:path h="1913126" w="7358179">
                <a:moveTo>
                  <a:pt x="0" y="0"/>
                </a:moveTo>
                <a:lnTo>
                  <a:pt x="7358179" y="0"/>
                </a:lnTo>
                <a:lnTo>
                  <a:pt x="7358179" y="1913127"/>
                </a:lnTo>
                <a:lnTo>
                  <a:pt x="0" y="1913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19141" y="3458324"/>
            <a:ext cx="4203843" cy="6028577"/>
          </a:xfrm>
          <a:custGeom>
            <a:avLst/>
            <a:gdLst/>
            <a:ahLst/>
            <a:cxnLst/>
            <a:rect r="r" b="b" t="t" l="l"/>
            <a:pathLst>
              <a:path h="6028577" w="4203843">
                <a:moveTo>
                  <a:pt x="0" y="0"/>
                </a:moveTo>
                <a:lnTo>
                  <a:pt x="4203843" y="0"/>
                </a:lnTo>
                <a:lnTo>
                  <a:pt x="4203843" y="6028577"/>
                </a:lnTo>
                <a:lnTo>
                  <a:pt x="0" y="60285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-4502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722984" y="3245225"/>
            <a:ext cx="12536316" cy="6426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99"/>
              </a:lnSpc>
            </a:pPr>
            <a:r>
              <a:rPr lang="en-US" sz="5499">
                <a:solidFill>
                  <a:srgbClr val="D49E26"/>
                </a:solidFill>
                <a:latin typeface="Crimson Roman"/>
                <a:ea typeface="Crimson Roman"/>
                <a:cs typeface="Crimson Roman"/>
                <a:sym typeface="Crimson Roman"/>
              </a:rPr>
              <a:t>Завдання проєкту:</a:t>
            </a:r>
          </a:p>
          <a:p>
            <a:pPr algn="ctr" marL="1187449" indent="-593725" lvl="1">
              <a:lnSpc>
                <a:spcPts val="5499"/>
              </a:lnSpc>
              <a:buAutoNum type="arabicPeriod" startAt="1"/>
            </a:pPr>
            <a:r>
              <a:rPr lang="en-US" sz="5499">
                <a:solidFill>
                  <a:srgbClr val="D49E26"/>
                </a:solidFill>
                <a:latin typeface="Crimson Roman"/>
                <a:ea typeface="Crimson Roman"/>
                <a:cs typeface="Crimson Roman"/>
                <a:sym typeface="Crimson Roman"/>
              </a:rPr>
              <a:t>Підвищити обізнаність молоді щодо фізичного та психічного здоров'я </a:t>
            </a:r>
          </a:p>
          <a:p>
            <a:pPr algn="ctr" marL="1187449" indent="-593725" lvl="1">
              <a:lnSpc>
                <a:spcPts val="5499"/>
              </a:lnSpc>
              <a:buAutoNum type="arabicPeriod" startAt="1"/>
            </a:pPr>
            <a:r>
              <a:rPr lang="en-US" sz="5499">
                <a:solidFill>
                  <a:srgbClr val="D49E26"/>
                </a:solidFill>
                <a:latin typeface="Crimson Roman"/>
                <a:ea typeface="Crimson Roman"/>
                <a:cs typeface="Crimson Roman"/>
                <a:sym typeface="Crimson Roman"/>
              </a:rPr>
              <a:t>Сформувати позитивне ставлення до спорту, рухової активності, здорового харчування </a:t>
            </a:r>
          </a:p>
          <a:p>
            <a:pPr algn="ctr" marL="1187449" indent="-593725" lvl="1">
              <a:lnSpc>
                <a:spcPts val="5499"/>
              </a:lnSpc>
              <a:buAutoNum type="arabicPeriod" startAt="1"/>
            </a:pPr>
            <a:r>
              <a:rPr lang="en-US" sz="5499">
                <a:solidFill>
                  <a:srgbClr val="D49E26"/>
                </a:solidFill>
                <a:latin typeface="Crimson Roman"/>
                <a:ea typeface="Crimson Roman"/>
                <a:cs typeface="Crimson Roman"/>
                <a:sym typeface="Crimson Roman"/>
              </a:rPr>
              <a:t>Об'єднати молодь через спільні спортивні, творчі та волонтерські ініціативи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401554" y="-3213685"/>
            <a:ext cx="6235304" cy="5090276"/>
          </a:xfrm>
          <a:custGeom>
            <a:avLst/>
            <a:gdLst/>
            <a:ahLst/>
            <a:cxnLst/>
            <a:rect r="r" b="b" t="t" l="l"/>
            <a:pathLst>
              <a:path h="5090276" w="6235304">
                <a:moveTo>
                  <a:pt x="0" y="0"/>
                </a:moveTo>
                <a:lnTo>
                  <a:pt x="6235304" y="0"/>
                </a:lnTo>
                <a:lnTo>
                  <a:pt x="6235304" y="5090276"/>
                </a:lnTo>
                <a:lnTo>
                  <a:pt x="0" y="50902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495484">
            <a:off x="-1962992" y="-1880488"/>
            <a:ext cx="7358179" cy="1913126"/>
          </a:xfrm>
          <a:custGeom>
            <a:avLst/>
            <a:gdLst/>
            <a:ahLst/>
            <a:cxnLst/>
            <a:rect r="r" b="b" t="t" l="l"/>
            <a:pathLst>
              <a:path h="1913126" w="7358179">
                <a:moveTo>
                  <a:pt x="0" y="0"/>
                </a:moveTo>
                <a:lnTo>
                  <a:pt x="7358179" y="0"/>
                </a:lnTo>
                <a:lnTo>
                  <a:pt x="7358179" y="1913126"/>
                </a:lnTo>
                <a:lnTo>
                  <a:pt x="0" y="19131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2869630"/>
            <a:ext cx="4621941" cy="5268277"/>
          </a:xfrm>
          <a:custGeom>
            <a:avLst/>
            <a:gdLst/>
            <a:ahLst/>
            <a:cxnLst/>
            <a:rect r="r" b="b" t="t" l="l"/>
            <a:pathLst>
              <a:path h="5268277" w="4621941">
                <a:moveTo>
                  <a:pt x="0" y="0"/>
                </a:moveTo>
                <a:lnTo>
                  <a:pt x="4621941" y="0"/>
                </a:lnTo>
                <a:lnTo>
                  <a:pt x="4621941" y="5268277"/>
                </a:lnTo>
                <a:lnTo>
                  <a:pt x="0" y="52682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1610" t="0" r="-39152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766809" y="1194601"/>
            <a:ext cx="10480748" cy="1316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25"/>
              </a:lnSpc>
            </a:pPr>
            <a:r>
              <a:rPr lang="en-US" sz="8325">
                <a:solidFill>
                  <a:srgbClr val="D49E26"/>
                </a:solidFill>
                <a:latin typeface="Crimson Roman"/>
                <a:ea typeface="Crimson Roman"/>
                <a:cs typeface="Crimson Roman"/>
                <a:sym typeface="Crimson Roman"/>
              </a:rPr>
              <a:t>Формат заходу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150736" y="2802955"/>
            <a:ext cx="9712895" cy="6679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26111" indent="-313055" lvl="1">
              <a:lnSpc>
                <a:spcPts val="4060"/>
              </a:lnSpc>
              <a:buFont typeface="Arial"/>
              <a:buChar char="•"/>
            </a:pPr>
            <a:r>
              <a:rPr lang="en-US" sz="2900" spc="29">
                <a:solidFill>
                  <a:srgbClr val="665D5A"/>
                </a:solidFill>
                <a:latin typeface="Roboto"/>
                <a:ea typeface="Roboto"/>
                <a:cs typeface="Roboto"/>
                <a:sym typeface="Roboto"/>
              </a:rPr>
              <a:t>Протягом літа на центральному стадіоні міста організовувати різноманітні естафети,міні змагання чемпіонати, тренування для молоді;</a:t>
            </a:r>
          </a:p>
          <a:p>
            <a:pPr algn="l" marL="626111" indent="-313055" lvl="1">
              <a:lnSpc>
                <a:spcPts val="4060"/>
              </a:lnSpc>
              <a:buFont typeface="Arial"/>
              <a:buChar char="•"/>
            </a:pPr>
            <a:r>
              <a:rPr lang="en-US" sz="2900" spc="29">
                <a:solidFill>
                  <a:srgbClr val="665D5A"/>
                </a:solidFill>
                <a:latin typeface="Roboto"/>
                <a:ea typeface="Roboto"/>
                <a:cs typeface="Roboto"/>
                <a:sym typeface="Roboto"/>
              </a:rPr>
              <a:t> Розробити чіткий механізм і перетворити цей проєкт на акцію,де учасники задля того аби долучитися мають зробити благодійний внесок,в виручені кошти підуть на оновлення дитячих майданчиків та обладнання для розвитку спорту;</a:t>
            </a:r>
          </a:p>
          <a:p>
            <a:pPr algn="l" marL="626111" indent="-313055" lvl="1">
              <a:lnSpc>
                <a:spcPts val="4060"/>
              </a:lnSpc>
              <a:buFont typeface="Arial"/>
              <a:buChar char="•"/>
            </a:pPr>
            <a:r>
              <a:rPr lang="en-US" sz="2900" spc="29">
                <a:solidFill>
                  <a:srgbClr val="665D5A"/>
                </a:solidFill>
                <a:latin typeface="Roboto"/>
                <a:ea typeface="Roboto"/>
                <a:cs typeface="Roboto"/>
                <a:sym typeface="Roboto"/>
              </a:rPr>
              <a:t>Долучити танцювальну студію "Vik Nik",Боксерський клуб "Арес", ГО "Міський центр ініціатив", Uman Run які можуть проводити різноманітні майстер-класи,вправи для боксерів,та зарядки чи йогу;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14897210" y="-933172"/>
            <a:ext cx="4408980" cy="3599331"/>
          </a:xfrm>
          <a:custGeom>
            <a:avLst/>
            <a:gdLst/>
            <a:ahLst/>
            <a:cxnLst/>
            <a:rect r="r" b="b" t="t" l="l"/>
            <a:pathLst>
              <a:path h="3599331" w="4408980">
                <a:moveTo>
                  <a:pt x="0" y="0"/>
                </a:moveTo>
                <a:lnTo>
                  <a:pt x="4408979" y="0"/>
                </a:lnTo>
                <a:lnTo>
                  <a:pt x="4408979" y="3599330"/>
                </a:lnTo>
                <a:lnTo>
                  <a:pt x="0" y="35993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380845" y="2599483"/>
            <a:ext cx="9720855" cy="6165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26111" indent="-313055" lvl="1">
              <a:lnSpc>
                <a:spcPts val="4060"/>
              </a:lnSpc>
              <a:buFont typeface="Arial"/>
              <a:buChar char="•"/>
            </a:pPr>
            <a:r>
              <a:rPr lang="en-US" sz="2900" spc="29">
                <a:solidFill>
                  <a:srgbClr val="665D5A"/>
                </a:solidFill>
                <a:latin typeface="Roboto"/>
                <a:ea typeface="Roboto"/>
                <a:cs typeface="Roboto"/>
                <a:sym typeface="Roboto"/>
              </a:rPr>
              <a:t>Також цей проєкт включає в себе не тільки спортивні активності, а й майстеркласи про здорове меню,арт терапія,воркшопи з нутриціології, психології;</a:t>
            </a:r>
          </a:p>
          <a:p>
            <a:pPr algn="l" marL="626111" indent="-313055" lvl="1">
              <a:lnSpc>
                <a:spcPts val="4060"/>
              </a:lnSpc>
              <a:buFont typeface="Arial"/>
              <a:buChar char="•"/>
            </a:pPr>
            <a:r>
              <a:rPr lang="en-US" sz="2900" spc="29">
                <a:solidFill>
                  <a:srgbClr val="665D5A"/>
                </a:solidFill>
                <a:latin typeface="Roboto"/>
                <a:ea typeface="Roboto"/>
                <a:cs typeface="Roboto"/>
                <a:sym typeface="Roboto"/>
              </a:rPr>
              <a:t>В залежності від того як прогресуватиме проєкт,згодом можна доєднати до активної участі школи, ліцеї,коледжі, університети;</a:t>
            </a:r>
          </a:p>
          <a:p>
            <a:pPr algn="l" marL="626111" indent="-313055" lvl="1">
              <a:lnSpc>
                <a:spcPts val="4060"/>
              </a:lnSpc>
              <a:buFont typeface="Arial"/>
              <a:buChar char="•"/>
            </a:pPr>
            <a:r>
              <a:rPr lang="en-US" sz="2900" spc="29">
                <a:solidFill>
                  <a:srgbClr val="665D5A"/>
                </a:solidFill>
                <a:latin typeface="Roboto"/>
                <a:ea typeface="Roboto"/>
                <a:cs typeface="Roboto"/>
                <a:sym typeface="Roboto"/>
              </a:rPr>
              <a:t>А в майбутньому запрошувати на такі заходи,зіркових спортсменів,боксерів,футболістів,тенісистів,які можуть не тільки розповісти про свою діяльність а й надихнути нашу молодь своїм прикладом;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4700908">
            <a:off x="12732497" y="-624001"/>
            <a:ext cx="7358179" cy="1913126"/>
          </a:xfrm>
          <a:custGeom>
            <a:avLst/>
            <a:gdLst/>
            <a:ahLst/>
            <a:cxnLst/>
            <a:rect r="r" b="b" t="t" l="l"/>
            <a:pathLst>
              <a:path h="1913126" w="7358179">
                <a:moveTo>
                  <a:pt x="0" y="0"/>
                </a:moveTo>
                <a:lnTo>
                  <a:pt x="7358179" y="0"/>
                </a:lnTo>
                <a:lnTo>
                  <a:pt x="7358179" y="1913126"/>
                </a:lnTo>
                <a:lnTo>
                  <a:pt x="0" y="19131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3062864"/>
            <a:ext cx="6236238" cy="4161271"/>
          </a:xfrm>
          <a:custGeom>
            <a:avLst/>
            <a:gdLst/>
            <a:ahLst/>
            <a:cxnLst/>
            <a:rect r="r" b="b" t="t" l="l"/>
            <a:pathLst>
              <a:path h="4161271" w="6236238">
                <a:moveTo>
                  <a:pt x="0" y="0"/>
                </a:moveTo>
                <a:lnTo>
                  <a:pt x="6236238" y="0"/>
                </a:lnTo>
                <a:lnTo>
                  <a:pt x="6236238" y="4161272"/>
                </a:lnTo>
                <a:lnTo>
                  <a:pt x="0" y="41612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787668" y="123543"/>
            <a:ext cx="9426529" cy="1428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9000">
                <a:solidFill>
                  <a:srgbClr val="D49E26"/>
                </a:solidFill>
                <a:latin typeface="Crimson Roman"/>
                <a:ea typeface="Crimson Roman"/>
                <a:cs typeface="Crimson Roman"/>
                <a:sym typeface="Crimson Roman"/>
              </a:rPr>
              <a:t>Формат заходу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7436927" y="-2563109"/>
            <a:ext cx="6235304" cy="5090276"/>
          </a:xfrm>
          <a:custGeom>
            <a:avLst/>
            <a:gdLst/>
            <a:ahLst/>
            <a:cxnLst/>
            <a:rect r="r" b="b" t="t" l="l"/>
            <a:pathLst>
              <a:path h="5090276" w="6235304">
                <a:moveTo>
                  <a:pt x="0" y="0"/>
                </a:moveTo>
                <a:lnTo>
                  <a:pt x="6235304" y="0"/>
                </a:lnTo>
                <a:lnTo>
                  <a:pt x="6235304" y="5090275"/>
                </a:lnTo>
                <a:lnTo>
                  <a:pt x="0" y="5090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7674608" y="-605429"/>
            <a:ext cx="6148131" cy="1598514"/>
          </a:xfrm>
          <a:custGeom>
            <a:avLst/>
            <a:gdLst/>
            <a:ahLst/>
            <a:cxnLst/>
            <a:rect r="r" b="b" t="t" l="l"/>
            <a:pathLst>
              <a:path h="1598514" w="6148131">
                <a:moveTo>
                  <a:pt x="0" y="0"/>
                </a:moveTo>
                <a:lnTo>
                  <a:pt x="6148131" y="0"/>
                </a:lnTo>
                <a:lnTo>
                  <a:pt x="6148131" y="1598515"/>
                </a:lnTo>
                <a:lnTo>
                  <a:pt x="0" y="15985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547930" y="0"/>
            <a:ext cx="6794083" cy="10287000"/>
          </a:xfrm>
          <a:custGeom>
            <a:avLst/>
            <a:gdLst/>
            <a:ahLst/>
            <a:cxnLst/>
            <a:rect r="r" b="b" t="t" l="l"/>
            <a:pathLst>
              <a:path h="10287000" w="6794083">
                <a:moveTo>
                  <a:pt x="0" y="0"/>
                </a:moveTo>
                <a:lnTo>
                  <a:pt x="6794083" y="0"/>
                </a:lnTo>
                <a:lnTo>
                  <a:pt x="679408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1174" t="0" r="-65735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068234" y="4039778"/>
            <a:ext cx="7881183" cy="1428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9000">
                <a:solidFill>
                  <a:srgbClr val="D49E26"/>
                </a:solidFill>
                <a:latin typeface="Crimson Roman"/>
                <a:ea typeface="Crimson Roman"/>
                <a:cs typeface="Crimson Roman"/>
                <a:sym typeface="Crimson Roman"/>
              </a:rPr>
              <a:t>Дякую за увагу!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DAG3whsNSk0</dc:identifier>
  <dcterms:modified xsi:type="dcterms:W3CDTF">2011-08-01T06:04:30Z</dcterms:modified>
  <cp:revision>1</cp:revision>
  <dc:title>Соціальний проєкт </dc:title>
</cp:coreProperties>
</file>